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anva Sans" panose="020B0604020202020204" charset="0"/>
      <p:regular r:id="rId17"/>
    </p:embeddedFont>
    <p:embeddedFont>
      <p:font typeface="Canva Student Font" panose="020B0604020202020204" charset="0"/>
      <p:regular r:id="rId18"/>
    </p:embeddedFont>
    <p:embeddedFont>
      <p:font typeface="Roboto Condensed" panose="02000000000000000000" pitchFamily="2" charset="0"/>
      <p:regular r:id="rId19"/>
      <p:bold r:id="rId20"/>
      <p:italic r:id="rId21"/>
      <p:boldItalic r:id="rId22"/>
    </p:embeddedFont>
    <p:embeddedFont>
      <p:font typeface="Roboto Condensed Bold" panose="02000000000000000000" charset="0"/>
      <p:regular r:id="rId23"/>
    </p:embeddedFont>
    <p:embeddedFont>
      <p:font typeface="Rubik" panose="020B0604020202020204" charset="-79"/>
      <p:regular r:id="rId24"/>
    </p:embeddedFont>
    <p:embeddedFont>
      <p:font typeface="Rubik Bold" panose="020B0604020202020204" charset="-79"/>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45"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sv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7.sv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sv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3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flipV="1">
            <a:off x="8035676" y="17338"/>
            <a:ext cx="10252324" cy="1025232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987443">
            <a:off x="13049798" y="27577"/>
            <a:ext cx="11179774" cy="3516547"/>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7987443">
            <a:off x="14481197" y="-1015830"/>
            <a:ext cx="6323497" cy="1989027"/>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830916" y="1028700"/>
            <a:ext cx="7457084" cy="6338521"/>
          </a:xfrm>
          <a:prstGeom prst="rect">
            <a:avLst/>
          </a:prstGeom>
        </p:spPr>
      </p:pic>
      <p:pic>
        <p:nvPicPr>
          <p:cNvPr id="7" name="Picture 7"/>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a:xfrm>
            <a:off x="0" y="0"/>
            <a:ext cx="4520033" cy="1200050"/>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00449" y="4605434"/>
            <a:ext cx="7297909" cy="2295524"/>
          </a:xfrm>
          <a:prstGeom prst="rect">
            <a:avLst/>
          </a:prstGeom>
        </p:spPr>
      </p:pic>
      <p:sp>
        <p:nvSpPr>
          <p:cNvPr id="9" name="TextBox 9"/>
          <p:cNvSpPr txBox="1"/>
          <p:nvPr/>
        </p:nvSpPr>
        <p:spPr>
          <a:xfrm>
            <a:off x="707313" y="4999867"/>
            <a:ext cx="7625440" cy="1525708"/>
          </a:xfrm>
          <a:prstGeom prst="rect">
            <a:avLst/>
          </a:prstGeom>
        </p:spPr>
        <p:txBody>
          <a:bodyPr lIns="0" tIns="0" rIns="0" bIns="0" rtlCol="0" anchor="t">
            <a:spAutoFit/>
          </a:bodyPr>
          <a:lstStyle/>
          <a:p>
            <a:pPr>
              <a:lnSpc>
                <a:spcPts val="5955"/>
              </a:lnSpc>
            </a:pPr>
            <a:r>
              <a:rPr lang="en-US" sz="5224">
                <a:solidFill>
                  <a:srgbClr val="000000"/>
                </a:solidFill>
                <a:latin typeface="Rubik"/>
              </a:rPr>
              <a:t>Railway Management </a:t>
            </a:r>
          </a:p>
          <a:p>
            <a:pPr>
              <a:lnSpc>
                <a:spcPts val="5955"/>
              </a:lnSpc>
            </a:pPr>
            <a:r>
              <a:rPr lang="en-US" sz="5224">
                <a:solidFill>
                  <a:srgbClr val="000000"/>
                </a:solidFill>
                <a:latin typeface="Rubik"/>
              </a:rPr>
              <a:t>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31313"/>
            <a:ext cx="18288000" cy="4119596"/>
            <a:chOff x="0" y="0"/>
            <a:chExt cx="6674770" cy="1503573"/>
          </a:xfrm>
        </p:grpSpPr>
        <p:sp>
          <p:nvSpPr>
            <p:cNvPr id="3" name="Freeform 3"/>
            <p:cNvSpPr/>
            <p:nvPr/>
          </p:nvSpPr>
          <p:spPr>
            <a:xfrm>
              <a:off x="0" y="0"/>
              <a:ext cx="6674769" cy="1503573"/>
            </a:xfrm>
            <a:custGeom>
              <a:avLst/>
              <a:gdLst/>
              <a:ahLst/>
              <a:cxnLst/>
              <a:rect l="l" t="t" r="r" b="b"/>
              <a:pathLst>
                <a:path w="6674769" h="1503573">
                  <a:moveTo>
                    <a:pt x="0" y="0"/>
                  </a:moveTo>
                  <a:lnTo>
                    <a:pt x="6674769" y="0"/>
                  </a:lnTo>
                  <a:lnTo>
                    <a:pt x="6674769" y="1503573"/>
                  </a:lnTo>
                  <a:lnTo>
                    <a:pt x="0" y="1503573"/>
                  </a:lnTo>
                  <a:close/>
                </a:path>
              </a:pathLst>
            </a:custGeom>
            <a:solidFill>
              <a:srgbClr val="ECF4FD"/>
            </a:solidFill>
          </p:spPr>
        </p:sp>
      </p:grpSp>
      <p:grpSp>
        <p:nvGrpSpPr>
          <p:cNvPr id="4" name="Group 4"/>
          <p:cNvGrpSpPr/>
          <p:nvPr/>
        </p:nvGrpSpPr>
        <p:grpSpPr>
          <a:xfrm>
            <a:off x="0" y="-1413398"/>
            <a:ext cx="18596642" cy="3585932"/>
            <a:chOff x="0" y="0"/>
            <a:chExt cx="6784105" cy="1308158"/>
          </a:xfrm>
        </p:grpSpPr>
        <p:sp>
          <p:nvSpPr>
            <p:cNvPr id="5" name="Freeform 5"/>
            <p:cNvSpPr/>
            <p:nvPr/>
          </p:nvSpPr>
          <p:spPr>
            <a:xfrm>
              <a:off x="0" y="0"/>
              <a:ext cx="6784105" cy="1308158"/>
            </a:xfrm>
            <a:custGeom>
              <a:avLst/>
              <a:gdLst/>
              <a:ahLst/>
              <a:cxnLst/>
              <a:rect l="l" t="t" r="r" b="b"/>
              <a:pathLst>
                <a:path w="6784105" h="1308158">
                  <a:moveTo>
                    <a:pt x="0" y="0"/>
                  </a:moveTo>
                  <a:lnTo>
                    <a:pt x="6784105" y="0"/>
                  </a:lnTo>
                  <a:lnTo>
                    <a:pt x="6784105" y="1308158"/>
                  </a:lnTo>
                  <a:lnTo>
                    <a:pt x="0" y="1308158"/>
                  </a:lnTo>
                  <a:close/>
                </a:path>
              </a:pathLst>
            </a:custGeom>
            <a:solidFill>
              <a:srgbClr val="8C52FF"/>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159009" y="26645"/>
            <a:ext cx="4128991" cy="1118479"/>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71829" y="4381500"/>
            <a:ext cx="16744342" cy="4718313"/>
          </a:xfrm>
          <a:prstGeom prst="rect">
            <a:avLst/>
          </a:prstGeom>
        </p:spPr>
      </p:pic>
      <p:sp>
        <p:nvSpPr>
          <p:cNvPr id="8" name="TextBox 8"/>
          <p:cNvSpPr txBox="1"/>
          <p:nvPr/>
        </p:nvSpPr>
        <p:spPr>
          <a:xfrm>
            <a:off x="771829" y="423960"/>
            <a:ext cx="6650347" cy="1047555"/>
          </a:xfrm>
          <a:prstGeom prst="rect">
            <a:avLst/>
          </a:prstGeom>
        </p:spPr>
        <p:txBody>
          <a:bodyPr lIns="0" tIns="0" rIns="0" bIns="0" rtlCol="0" anchor="t">
            <a:spAutoFit/>
          </a:bodyPr>
          <a:lstStyle/>
          <a:p>
            <a:pPr algn="ctr">
              <a:lnSpc>
                <a:spcPts val="8142"/>
              </a:lnSpc>
            </a:pPr>
            <a:r>
              <a:rPr lang="en-US" sz="5815">
                <a:solidFill>
                  <a:srgbClr val="FFFFFF"/>
                </a:solidFill>
                <a:latin typeface="Canva Sans"/>
              </a:rPr>
              <a:t>Views &amp; Procedure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C52FF"/>
        </a:solidFill>
        <a:effectLst/>
      </p:bgPr>
    </p:bg>
    <p:spTree>
      <p:nvGrpSpPr>
        <p:cNvPr id="1" name=""/>
        <p:cNvGrpSpPr/>
        <p:nvPr/>
      </p:nvGrpSpPr>
      <p:grpSpPr>
        <a:xfrm>
          <a:off x="0" y="0"/>
          <a:ext cx="0" cy="0"/>
          <a:chOff x="0" y="0"/>
          <a:chExt cx="0" cy="0"/>
        </a:xfrm>
      </p:grpSpPr>
      <p:grpSp>
        <p:nvGrpSpPr>
          <p:cNvPr id="2" name="Group 2"/>
          <p:cNvGrpSpPr/>
          <p:nvPr/>
        </p:nvGrpSpPr>
        <p:grpSpPr>
          <a:xfrm>
            <a:off x="-1737874" y="-2643221"/>
            <a:ext cx="5243810" cy="524381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DEFF">
                <a:alpha val="10980"/>
              </a:srgbClr>
            </a:solidFill>
          </p:spPr>
        </p:sp>
      </p:grpSp>
      <p:grpSp>
        <p:nvGrpSpPr>
          <p:cNvPr id="4" name="Group 4"/>
          <p:cNvGrpSpPr/>
          <p:nvPr/>
        </p:nvGrpSpPr>
        <p:grpSpPr>
          <a:xfrm>
            <a:off x="11092193" y="8719884"/>
            <a:ext cx="5243810" cy="524381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DEFF">
                <a:alpha val="10980"/>
              </a:srgbClr>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87443">
            <a:off x="12953908" y="-729574"/>
            <a:ext cx="11179774" cy="351654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987443">
            <a:off x="14385307" y="-1772980"/>
            <a:ext cx="6323497" cy="1989027"/>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12556">
            <a:off x="-6530918" y="8023482"/>
            <a:ext cx="11179774" cy="3516547"/>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812556">
            <a:off x="-3106039" y="10594408"/>
            <a:ext cx="6323497" cy="1989027"/>
          </a:xfrm>
          <a:prstGeom prst="rect">
            <a:avLst/>
          </a:prstGeom>
        </p:spPr>
      </p:pic>
      <p:sp>
        <p:nvSpPr>
          <p:cNvPr id="10" name="TextBox 10"/>
          <p:cNvSpPr txBox="1"/>
          <p:nvPr/>
        </p:nvSpPr>
        <p:spPr>
          <a:xfrm>
            <a:off x="5030093" y="4151630"/>
            <a:ext cx="8227814" cy="1701161"/>
          </a:xfrm>
          <a:prstGeom prst="rect">
            <a:avLst/>
          </a:prstGeom>
        </p:spPr>
        <p:txBody>
          <a:bodyPr lIns="0" tIns="0" rIns="0" bIns="0" rtlCol="0" anchor="t">
            <a:spAutoFit/>
          </a:bodyPr>
          <a:lstStyle/>
          <a:p>
            <a:pPr algn="ctr">
              <a:lnSpc>
                <a:spcPts val="13860"/>
              </a:lnSpc>
            </a:pPr>
            <a:r>
              <a:rPr lang="en-US" sz="9900" spc="247">
                <a:solidFill>
                  <a:srgbClr val="FFFFFF"/>
                </a:solidFill>
                <a:latin typeface="Rubik Bold"/>
              </a:rPr>
              <a:t>Thank You !!!</a:t>
            </a:r>
          </a:p>
        </p:txBody>
      </p:sp>
      <p:pic>
        <p:nvPicPr>
          <p:cNvPr id="11" name="Picture 11"/>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a:xfrm>
            <a:off x="55709" y="33758"/>
            <a:ext cx="5895280" cy="15651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796543">
            <a:off x="-5422555" y="2976739"/>
            <a:ext cx="12902509" cy="405842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796543">
            <a:off x="-260861" y="3060448"/>
            <a:ext cx="7297909" cy="2295524"/>
          </a:xfrm>
          <a:prstGeom prst="rect">
            <a:avLst/>
          </a:prstGeom>
        </p:spPr>
      </p:pic>
      <p:sp>
        <p:nvSpPr>
          <p:cNvPr id="4" name="TextBox 4"/>
          <p:cNvSpPr txBox="1"/>
          <p:nvPr/>
        </p:nvSpPr>
        <p:spPr>
          <a:xfrm>
            <a:off x="6675263" y="1736890"/>
            <a:ext cx="5385868" cy="415290"/>
          </a:xfrm>
          <a:prstGeom prst="rect">
            <a:avLst/>
          </a:prstGeom>
        </p:spPr>
        <p:txBody>
          <a:bodyPr lIns="0" tIns="0" rIns="0" bIns="0" rtlCol="0" anchor="t">
            <a:spAutoFit/>
          </a:bodyPr>
          <a:lstStyle/>
          <a:p>
            <a:pPr>
              <a:lnSpc>
                <a:spcPts val="3359"/>
              </a:lnSpc>
            </a:pPr>
            <a:r>
              <a:rPr lang="en-US" sz="2400" spc="624">
                <a:solidFill>
                  <a:srgbClr val="8C52FF"/>
                </a:solidFill>
                <a:latin typeface="Rubik"/>
              </a:rPr>
              <a:t>ABOUT US</a:t>
            </a:r>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176985" y="3215120"/>
            <a:ext cx="2211108" cy="2919943"/>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263498" y="3263367"/>
            <a:ext cx="2464416" cy="2871696"/>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6944214" y="3298940"/>
            <a:ext cx="3604062" cy="2836123"/>
          </a:xfrm>
          <a:prstGeom prst="rect">
            <a:avLst/>
          </a:prstGeom>
        </p:spPr>
      </p:pic>
      <p:pic>
        <p:nvPicPr>
          <p:cNvPr id="8" name="Picture 8"/>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10775714" y="3298940"/>
            <a:ext cx="2570835" cy="2836123"/>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26280">
            <a:off x="9960910" y="3503407"/>
            <a:ext cx="12803589" cy="402731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133009">
            <a:off x="13989285" y="5391127"/>
            <a:ext cx="7284917" cy="2291438"/>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13575149" y="3215120"/>
            <a:ext cx="3351119" cy="3010999"/>
          </a:xfrm>
          <a:prstGeom prst="rect">
            <a:avLst/>
          </a:prstGeom>
        </p:spPr>
      </p:pic>
      <p:sp>
        <p:nvSpPr>
          <p:cNvPr id="12" name="TextBox 12"/>
          <p:cNvSpPr txBox="1"/>
          <p:nvPr/>
        </p:nvSpPr>
        <p:spPr>
          <a:xfrm>
            <a:off x="902251" y="6509405"/>
            <a:ext cx="2731157" cy="45910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Manushi Oza</a:t>
            </a:r>
          </a:p>
        </p:txBody>
      </p:sp>
      <p:sp>
        <p:nvSpPr>
          <p:cNvPr id="13" name="TextBox 13"/>
          <p:cNvSpPr txBox="1"/>
          <p:nvPr/>
        </p:nvSpPr>
        <p:spPr>
          <a:xfrm>
            <a:off x="1011739" y="7144891"/>
            <a:ext cx="2376354" cy="1075944"/>
          </a:xfrm>
          <a:prstGeom prst="rect">
            <a:avLst/>
          </a:prstGeom>
        </p:spPr>
        <p:txBody>
          <a:bodyPr lIns="0" tIns="0" rIns="0" bIns="0" rtlCol="0" anchor="t">
            <a:spAutoFit/>
          </a:bodyPr>
          <a:lstStyle/>
          <a:p>
            <a:pPr algn="ctr">
              <a:lnSpc>
                <a:spcPts val="2807"/>
              </a:lnSpc>
            </a:pPr>
            <a:r>
              <a:rPr lang="en-US" sz="2399">
                <a:solidFill>
                  <a:srgbClr val="FFFFFF"/>
                </a:solidFill>
                <a:latin typeface="Roboto Condensed"/>
              </a:rPr>
              <a:t>S1 31</a:t>
            </a:r>
          </a:p>
          <a:p>
            <a:pPr algn="ctr">
              <a:lnSpc>
                <a:spcPts val="2807"/>
              </a:lnSpc>
            </a:pPr>
            <a:r>
              <a:rPr lang="en-US" sz="2399">
                <a:solidFill>
                  <a:srgbClr val="FFFFFF"/>
                </a:solidFill>
                <a:latin typeface="Roboto Condensed"/>
              </a:rPr>
              <a:t>CE</a:t>
            </a:r>
          </a:p>
          <a:p>
            <a:pPr algn="ctr">
              <a:lnSpc>
                <a:spcPts val="2807"/>
              </a:lnSpc>
            </a:pPr>
            <a:r>
              <a:rPr lang="en-US" sz="2399">
                <a:solidFill>
                  <a:srgbClr val="FFFFFF"/>
                </a:solidFill>
                <a:latin typeface="Roboto Condensed"/>
              </a:rPr>
              <a:t>21002170110083</a:t>
            </a:r>
          </a:p>
        </p:txBody>
      </p:sp>
      <p:sp>
        <p:nvSpPr>
          <p:cNvPr id="14" name="TextBox 14"/>
          <p:cNvSpPr txBox="1"/>
          <p:nvPr/>
        </p:nvSpPr>
        <p:spPr>
          <a:xfrm>
            <a:off x="4245355" y="6527321"/>
            <a:ext cx="2731157" cy="459105"/>
          </a:xfrm>
          <a:prstGeom prst="rect">
            <a:avLst/>
          </a:prstGeom>
        </p:spPr>
        <p:txBody>
          <a:bodyPr lIns="0" tIns="0" rIns="0" bIns="0" rtlCol="0" anchor="t">
            <a:spAutoFit/>
          </a:bodyPr>
          <a:lstStyle/>
          <a:p>
            <a:pPr algn="ctr">
              <a:lnSpc>
                <a:spcPts val="3509"/>
              </a:lnSpc>
            </a:pPr>
            <a:r>
              <a:rPr lang="en-US" sz="3000">
                <a:solidFill>
                  <a:srgbClr val="8C52FF"/>
                </a:solidFill>
                <a:latin typeface="Roboto Condensed"/>
              </a:rPr>
              <a:t>Yagna Patel</a:t>
            </a:r>
          </a:p>
        </p:txBody>
      </p:sp>
      <p:sp>
        <p:nvSpPr>
          <p:cNvPr id="15" name="TextBox 15"/>
          <p:cNvSpPr txBox="1"/>
          <p:nvPr/>
        </p:nvSpPr>
        <p:spPr>
          <a:xfrm>
            <a:off x="4378557" y="7144794"/>
            <a:ext cx="2263556" cy="1076041"/>
          </a:xfrm>
          <a:prstGeom prst="rect">
            <a:avLst/>
          </a:prstGeom>
        </p:spPr>
        <p:txBody>
          <a:bodyPr lIns="0" tIns="0" rIns="0" bIns="0" rtlCol="0" anchor="t">
            <a:spAutoFit/>
          </a:bodyPr>
          <a:lstStyle/>
          <a:p>
            <a:pPr algn="ctr">
              <a:lnSpc>
                <a:spcPts val="2837"/>
              </a:lnSpc>
            </a:pPr>
            <a:r>
              <a:rPr lang="en-US" sz="2425">
                <a:solidFill>
                  <a:srgbClr val="8C52FF"/>
                </a:solidFill>
                <a:latin typeface="Roboto Condensed"/>
              </a:rPr>
              <a:t>S1 05</a:t>
            </a:r>
          </a:p>
          <a:p>
            <a:pPr algn="ctr">
              <a:lnSpc>
                <a:spcPts val="2837"/>
              </a:lnSpc>
            </a:pPr>
            <a:r>
              <a:rPr lang="en-US" sz="2425">
                <a:solidFill>
                  <a:srgbClr val="8C52FF"/>
                </a:solidFill>
                <a:latin typeface="Roboto Condensed"/>
              </a:rPr>
              <a:t>CE</a:t>
            </a:r>
          </a:p>
          <a:p>
            <a:pPr algn="ctr">
              <a:lnSpc>
                <a:spcPts val="2837"/>
              </a:lnSpc>
            </a:pPr>
            <a:r>
              <a:rPr lang="en-US" sz="2425">
                <a:solidFill>
                  <a:srgbClr val="8C52FF"/>
                </a:solidFill>
                <a:latin typeface="Roboto Condensed"/>
              </a:rPr>
              <a:t>21002170110128</a:t>
            </a:r>
          </a:p>
        </p:txBody>
      </p:sp>
      <p:sp>
        <p:nvSpPr>
          <p:cNvPr id="16" name="TextBox 16"/>
          <p:cNvSpPr txBox="1"/>
          <p:nvPr/>
        </p:nvSpPr>
        <p:spPr>
          <a:xfrm>
            <a:off x="7586112" y="6527321"/>
            <a:ext cx="2731157" cy="459105"/>
          </a:xfrm>
          <a:prstGeom prst="rect">
            <a:avLst/>
          </a:prstGeom>
        </p:spPr>
        <p:txBody>
          <a:bodyPr lIns="0" tIns="0" rIns="0" bIns="0" rtlCol="0" anchor="t">
            <a:spAutoFit/>
          </a:bodyPr>
          <a:lstStyle/>
          <a:p>
            <a:pPr algn="ctr">
              <a:lnSpc>
                <a:spcPts val="3509"/>
              </a:lnSpc>
            </a:pPr>
            <a:r>
              <a:rPr lang="en-US" sz="3000">
                <a:solidFill>
                  <a:srgbClr val="8C52FF"/>
                </a:solidFill>
                <a:latin typeface="Roboto Condensed"/>
              </a:rPr>
              <a:t>Mansi Parmar</a:t>
            </a:r>
          </a:p>
        </p:txBody>
      </p:sp>
      <p:sp>
        <p:nvSpPr>
          <p:cNvPr id="17" name="TextBox 17"/>
          <p:cNvSpPr txBox="1"/>
          <p:nvPr/>
        </p:nvSpPr>
        <p:spPr>
          <a:xfrm>
            <a:off x="7446887" y="7144891"/>
            <a:ext cx="2756029" cy="1075944"/>
          </a:xfrm>
          <a:prstGeom prst="rect">
            <a:avLst/>
          </a:prstGeom>
        </p:spPr>
        <p:txBody>
          <a:bodyPr lIns="0" tIns="0" rIns="0" bIns="0" rtlCol="0" anchor="t">
            <a:spAutoFit/>
          </a:bodyPr>
          <a:lstStyle/>
          <a:p>
            <a:pPr algn="ctr">
              <a:lnSpc>
                <a:spcPts val="2808"/>
              </a:lnSpc>
            </a:pPr>
            <a:r>
              <a:rPr lang="en-US" sz="2400">
                <a:solidFill>
                  <a:srgbClr val="8C52FF"/>
                </a:solidFill>
                <a:latin typeface="Roboto Condensed"/>
              </a:rPr>
              <a:t>S1 11</a:t>
            </a:r>
          </a:p>
          <a:p>
            <a:pPr algn="ctr">
              <a:lnSpc>
                <a:spcPts val="2808"/>
              </a:lnSpc>
            </a:pPr>
            <a:r>
              <a:rPr lang="en-US" sz="2400">
                <a:solidFill>
                  <a:srgbClr val="8C52FF"/>
                </a:solidFill>
                <a:latin typeface="Roboto Condensed"/>
              </a:rPr>
              <a:t>IT</a:t>
            </a:r>
          </a:p>
          <a:p>
            <a:pPr algn="ctr">
              <a:lnSpc>
                <a:spcPts val="2808"/>
              </a:lnSpc>
            </a:pPr>
            <a:r>
              <a:rPr lang="en-US" sz="2400">
                <a:solidFill>
                  <a:srgbClr val="8C52FF"/>
                </a:solidFill>
                <a:latin typeface="Roboto Condensed"/>
              </a:rPr>
              <a:t>21002170210056</a:t>
            </a:r>
          </a:p>
        </p:txBody>
      </p:sp>
      <p:sp>
        <p:nvSpPr>
          <p:cNvPr id="18" name="TextBox 18"/>
          <p:cNvSpPr txBox="1"/>
          <p:nvPr/>
        </p:nvSpPr>
        <p:spPr>
          <a:xfrm>
            <a:off x="10623466" y="6509405"/>
            <a:ext cx="2731157" cy="459105"/>
          </a:xfrm>
          <a:prstGeom prst="rect">
            <a:avLst/>
          </a:prstGeom>
        </p:spPr>
        <p:txBody>
          <a:bodyPr lIns="0" tIns="0" rIns="0" bIns="0" rtlCol="0" anchor="t">
            <a:spAutoFit/>
          </a:bodyPr>
          <a:lstStyle/>
          <a:p>
            <a:pPr algn="ctr">
              <a:lnSpc>
                <a:spcPts val="3509"/>
              </a:lnSpc>
            </a:pPr>
            <a:r>
              <a:rPr lang="en-US" sz="3000">
                <a:solidFill>
                  <a:srgbClr val="8C52FF"/>
                </a:solidFill>
                <a:latin typeface="Roboto Condensed"/>
              </a:rPr>
              <a:t>Dhairya Patel</a:t>
            </a:r>
          </a:p>
        </p:txBody>
      </p:sp>
      <p:sp>
        <p:nvSpPr>
          <p:cNvPr id="19" name="TextBox 19"/>
          <p:cNvSpPr txBox="1"/>
          <p:nvPr/>
        </p:nvSpPr>
        <p:spPr>
          <a:xfrm>
            <a:off x="10548275" y="7144794"/>
            <a:ext cx="2715008" cy="1075944"/>
          </a:xfrm>
          <a:prstGeom prst="rect">
            <a:avLst/>
          </a:prstGeom>
        </p:spPr>
        <p:txBody>
          <a:bodyPr lIns="0" tIns="0" rIns="0" bIns="0" rtlCol="0" anchor="t">
            <a:spAutoFit/>
          </a:bodyPr>
          <a:lstStyle/>
          <a:p>
            <a:pPr algn="ctr">
              <a:lnSpc>
                <a:spcPts val="2808"/>
              </a:lnSpc>
            </a:pPr>
            <a:r>
              <a:rPr lang="en-US" sz="2400">
                <a:solidFill>
                  <a:srgbClr val="8C52FF"/>
                </a:solidFill>
                <a:latin typeface="Roboto Condensed"/>
              </a:rPr>
              <a:t>S1 06</a:t>
            </a:r>
          </a:p>
          <a:p>
            <a:pPr algn="ctr">
              <a:lnSpc>
                <a:spcPts val="2808"/>
              </a:lnSpc>
            </a:pPr>
            <a:r>
              <a:rPr lang="en-US" sz="2400">
                <a:solidFill>
                  <a:srgbClr val="8C52FF"/>
                </a:solidFill>
                <a:latin typeface="Roboto Condensed"/>
              </a:rPr>
              <a:t>IT</a:t>
            </a:r>
          </a:p>
          <a:p>
            <a:pPr algn="ctr">
              <a:lnSpc>
                <a:spcPts val="2808"/>
              </a:lnSpc>
            </a:pPr>
            <a:r>
              <a:rPr lang="en-US" sz="2400">
                <a:solidFill>
                  <a:srgbClr val="8C52FF"/>
                </a:solidFill>
                <a:latin typeface="Roboto Condensed"/>
              </a:rPr>
              <a:t>21002170210060</a:t>
            </a:r>
          </a:p>
        </p:txBody>
      </p:sp>
      <p:sp>
        <p:nvSpPr>
          <p:cNvPr id="20" name="TextBox 20"/>
          <p:cNvSpPr txBox="1"/>
          <p:nvPr/>
        </p:nvSpPr>
        <p:spPr>
          <a:xfrm>
            <a:off x="13842387" y="6509405"/>
            <a:ext cx="2731157" cy="45910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Virti Shah</a:t>
            </a:r>
          </a:p>
        </p:txBody>
      </p:sp>
      <p:sp>
        <p:nvSpPr>
          <p:cNvPr id="21" name="TextBox 21"/>
          <p:cNvSpPr txBox="1"/>
          <p:nvPr/>
        </p:nvSpPr>
        <p:spPr>
          <a:xfrm>
            <a:off x="13842387" y="7144794"/>
            <a:ext cx="2715008" cy="1075944"/>
          </a:xfrm>
          <a:prstGeom prst="rect">
            <a:avLst/>
          </a:prstGeom>
        </p:spPr>
        <p:txBody>
          <a:bodyPr lIns="0" tIns="0" rIns="0" bIns="0" rtlCol="0" anchor="t">
            <a:spAutoFit/>
          </a:bodyPr>
          <a:lstStyle/>
          <a:p>
            <a:pPr algn="ctr">
              <a:lnSpc>
                <a:spcPts val="2808"/>
              </a:lnSpc>
            </a:pPr>
            <a:r>
              <a:rPr lang="en-US" sz="2400">
                <a:solidFill>
                  <a:srgbClr val="FFFFFF"/>
                </a:solidFill>
                <a:latin typeface="Roboto Condensed"/>
              </a:rPr>
              <a:t>S1 02</a:t>
            </a:r>
          </a:p>
          <a:p>
            <a:pPr algn="ctr">
              <a:lnSpc>
                <a:spcPts val="2808"/>
              </a:lnSpc>
            </a:pPr>
            <a:r>
              <a:rPr lang="en-US" sz="2400">
                <a:solidFill>
                  <a:srgbClr val="FFFFFF"/>
                </a:solidFill>
                <a:latin typeface="Roboto Condensed"/>
              </a:rPr>
              <a:t>CE</a:t>
            </a:r>
          </a:p>
          <a:p>
            <a:pPr algn="ctr">
              <a:lnSpc>
                <a:spcPts val="2808"/>
              </a:lnSpc>
            </a:pPr>
            <a:r>
              <a:rPr lang="en-US" sz="2400">
                <a:solidFill>
                  <a:srgbClr val="FFFFFF"/>
                </a:solidFill>
                <a:latin typeface="Roboto Condensed"/>
              </a:rPr>
              <a:t>21002170110208</a:t>
            </a:r>
          </a:p>
        </p:txBody>
      </p:sp>
      <p:sp>
        <p:nvSpPr>
          <p:cNvPr id="22" name="TextBox 22"/>
          <p:cNvSpPr txBox="1"/>
          <p:nvPr/>
        </p:nvSpPr>
        <p:spPr>
          <a:xfrm>
            <a:off x="5860564" y="874560"/>
            <a:ext cx="6566871" cy="919480"/>
          </a:xfrm>
          <a:prstGeom prst="rect">
            <a:avLst/>
          </a:prstGeom>
        </p:spPr>
        <p:txBody>
          <a:bodyPr lIns="0" tIns="0" rIns="0" bIns="0" rtlCol="0" anchor="t">
            <a:spAutoFit/>
          </a:bodyPr>
          <a:lstStyle/>
          <a:p>
            <a:pPr algn="ctr">
              <a:lnSpc>
                <a:spcPts val="7039"/>
              </a:lnSpc>
            </a:pPr>
            <a:r>
              <a:rPr lang="en-US" sz="6399">
                <a:solidFill>
                  <a:srgbClr val="8C52FF"/>
                </a:solidFill>
                <a:latin typeface="Roboto Condensed Bold"/>
              </a:rPr>
              <a:t>Meet Our Team</a:t>
            </a:r>
          </a:p>
        </p:txBody>
      </p:sp>
      <p:pic>
        <p:nvPicPr>
          <p:cNvPr id="23" name="Picture 23"/>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a:xfrm>
            <a:off x="13842387" y="0"/>
            <a:ext cx="4445613" cy="11802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0" y="-1339536"/>
            <a:ext cx="18288000" cy="4167146"/>
            <a:chOff x="0" y="0"/>
            <a:chExt cx="6671512" cy="1520186"/>
          </a:xfrm>
        </p:grpSpPr>
        <p:sp>
          <p:nvSpPr>
            <p:cNvPr id="3" name="Freeform 3"/>
            <p:cNvSpPr/>
            <p:nvPr/>
          </p:nvSpPr>
          <p:spPr>
            <a:xfrm>
              <a:off x="0" y="0"/>
              <a:ext cx="6671512" cy="1520186"/>
            </a:xfrm>
            <a:custGeom>
              <a:avLst/>
              <a:gdLst/>
              <a:ahLst/>
              <a:cxnLst/>
              <a:rect l="l" t="t" r="r" b="b"/>
              <a:pathLst>
                <a:path w="6671512" h="1520186">
                  <a:moveTo>
                    <a:pt x="0" y="0"/>
                  </a:moveTo>
                  <a:lnTo>
                    <a:pt x="6671512" y="0"/>
                  </a:lnTo>
                  <a:lnTo>
                    <a:pt x="6671512" y="1520186"/>
                  </a:lnTo>
                  <a:lnTo>
                    <a:pt x="0" y="1520186"/>
                  </a:lnTo>
                  <a:close/>
                </a:path>
              </a:pathLst>
            </a:custGeom>
            <a:solidFill>
              <a:srgbClr val="8C52FF"/>
            </a:solidFill>
          </p:spPr>
        </p:sp>
      </p:grpSp>
      <p:sp>
        <p:nvSpPr>
          <p:cNvPr id="4" name="TextBox 4"/>
          <p:cNvSpPr txBox="1"/>
          <p:nvPr/>
        </p:nvSpPr>
        <p:spPr>
          <a:xfrm>
            <a:off x="1028700" y="3197852"/>
            <a:ext cx="16525787" cy="6460688"/>
          </a:xfrm>
          <a:prstGeom prst="rect">
            <a:avLst/>
          </a:prstGeom>
        </p:spPr>
        <p:txBody>
          <a:bodyPr lIns="0" tIns="0" rIns="0" bIns="0" rtlCol="0" anchor="t">
            <a:spAutoFit/>
          </a:bodyPr>
          <a:lstStyle/>
          <a:p>
            <a:pPr>
              <a:lnSpc>
                <a:spcPts val="2712"/>
              </a:lnSpc>
              <a:spcBef>
                <a:spcPct val="0"/>
              </a:spcBef>
            </a:pPr>
            <a:endParaRPr/>
          </a:p>
          <a:p>
            <a:pPr>
              <a:lnSpc>
                <a:spcPts val="4818"/>
              </a:lnSpc>
              <a:spcBef>
                <a:spcPct val="0"/>
              </a:spcBef>
            </a:pPr>
            <a:r>
              <a:rPr lang="en-US" sz="4118">
                <a:solidFill>
                  <a:srgbClr val="000000"/>
                </a:solidFill>
                <a:latin typeface="Roboto Condensed"/>
              </a:rPr>
              <a:t>Database is an organized collection of data. The data is typicallyorganized to models aspects of reality in the way that supports processesrequired information.</a:t>
            </a:r>
          </a:p>
          <a:p>
            <a:pPr>
              <a:lnSpc>
                <a:spcPts val="4818"/>
              </a:lnSpc>
              <a:spcBef>
                <a:spcPct val="0"/>
              </a:spcBef>
            </a:pPr>
            <a:endParaRPr lang="en-US" sz="4118">
              <a:solidFill>
                <a:srgbClr val="000000"/>
              </a:solidFill>
              <a:latin typeface="Roboto Condensed"/>
            </a:endParaRPr>
          </a:p>
          <a:p>
            <a:pPr>
              <a:lnSpc>
                <a:spcPts val="4818"/>
              </a:lnSpc>
              <a:spcBef>
                <a:spcPct val="0"/>
              </a:spcBef>
            </a:pPr>
            <a:r>
              <a:rPr lang="en-US" sz="4118">
                <a:solidFill>
                  <a:srgbClr val="000000"/>
                </a:solidFill>
                <a:latin typeface="Roboto Condensed"/>
              </a:rPr>
              <a:t>The main purpose of maintaining database for Railway ReservationSystem is to reduce the manual errors involved in the booking andcancelling of tickets and make it convenient for the customers andproviders to maintain the data about their customers and also about theseats available at them. Due to automation many loopholes that exist inthe manual maintainance of the records can be removed.</a:t>
            </a:r>
          </a:p>
        </p:txBody>
      </p:sp>
      <p:sp>
        <p:nvSpPr>
          <p:cNvPr id="5" name="TextBox 5"/>
          <p:cNvSpPr txBox="1"/>
          <p:nvPr/>
        </p:nvSpPr>
        <p:spPr>
          <a:xfrm>
            <a:off x="702346" y="505912"/>
            <a:ext cx="7313414" cy="1609725"/>
          </a:xfrm>
          <a:prstGeom prst="rect">
            <a:avLst/>
          </a:prstGeom>
        </p:spPr>
        <p:txBody>
          <a:bodyPr lIns="0" tIns="0" rIns="0" bIns="0" rtlCol="0" anchor="t">
            <a:spAutoFit/>
          </a:bodyPr>
          <a:lstStyle/>
          <a:p>
            <a:pPr algn="ctr">
              <a:lnSpc>
                <a:spcPts val="12599"/>
              </a:lnSpc>
            </a:pPr>
            <a:r>
              <a:rPr lang="en-US" sz="9000">
                <a:solidFill>
                  <a:srgbClr val="FFFFFF"/>
                </a:solidFill>
                <a:latin typeface="Canva Sans"/>
              </a:rPr>
              <a:t>Introduction!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2671" y="3655443"/>
            <a:ext cx="413549" cy="393388"/>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2671" y="6091127"/>
            <a:ext cx="359350" cy="341832"/>
          </a:xfrm>
          <a:prstGeom prst="rect">
            <a:avLst/>
          </a:prstGeom>
        </p:spPr>
      </p:pic>
      <p:pic>
        <p:nvPicPr>
          <p:cNvPr id="8" name="Picture 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a:xfrm>
            <a:off x="13419091" y="0"/>
            <a:ext cx="4868909" cy="12926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859636" cy="10287000"/>
            <a:chOff x="0" y="0"/>
            <a:chExt cx="1408006" cy="3752725"/>
          </a:xfrm>
        </p:grpSpPr>
        <p:sp>
          <p:nvSpPr>
            <p:cNvPr id="3" name="Freeform 3"/>
            <p:cNvSpPr/>
            <p:nvPr/>
          </p:nvSpPr>
          <p:spPr>
            <a:xfrm>
              <a:off x="0" y="0"/>
              <a:ext cx="1408006" cy="3752726"/>
            </a:xfrm>
            <a:custGeom>
              <a:avLst/>
              <a:gdLst/>
              <a:ahLst/>
              <a:cxnLst/>
              <a:rect l="l" t="t" r="r" b="b"/>
              <a:pathLst>
                <a:path w="1408006" h="3752726">
                  <a:moveTo>
                    <a:pt x="0" y="0"/>
                  </a:moveTo>
                  <a:lnTo>
                    <a:pt x="1408006" y="0"/>
                  </a:lnTo>
                  <a:lnTo>
                    <a:pt x="1408006" y="3752726"/>
                  </a:lnTo>
                  <a:lnTo>
                    <a:pt x="0" y="3752726"/>
                  </a:lnTo>
                  <a:close/>
                </a:path>
              </a:pathLst>
            </a:custGeom>
            <a:solidFill>
              <a:srgbClr val="8C52FF"/>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749673" y="4958202"/>
            <a:ext cx="7873440" cy="4518972"/>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44877" y="2058882"/>
            <a:ext cx="8399123" cy="7418292"/>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749673" y="2058882"/>
            <a:ext cx="7873440" cy="2899320"/>
          </a:xfrm>
          <a:prstGeom prst="rect">
            <a:avLst/>
          </a:prstGeom>
        </p:spPr>
      </p:pic>
      <p:sp>
        <p:nvSpPr>
          <p:cNvPr id="7" name="TextBox 7"/>
          <p:cNvSpPr txBox="1"/>
          <p:nvPr/>
        </p:nvSpPr>
        <p:spPr>
          <a:xfrm>
            <a:off x="744817" y="-66674"/>
            <a:ext cx="7482721" cy="1609725"/>
          </a:xfrm>
          <a:prstGeom prst="rect">
            <a:avLst/>
          </a:prstGeom>
        </p:spPr>
        <p:txBody>
          <a:bodyPr lIns="0" tIns="0" rIns="0" bIns="0" rtlCol="0" anchor="t">
            <a:spAutoFit/>
          </a:bodyPr>
          <a:lstStyle/>
          <a:p>
            <a:pPr algn="ctr">
              <a:lnSpc>
                <a:spcPts val="12599"/>
              </a:lnSpc>
            </a:pPr>
            <a:r>
              <a:rPr lang="en-US" sz="9000">
                <a:solidFill>
                  <a:srgbClr val="FFFFFF"/>
                </a:solidFill>
                <a:latin typeface="Canva Sans"/>
              </a:rPr>
              <a:t>List</a:t>
            </a:r>
            <a:r>
              <a:rPr lang="en-US" sz="9000">
                <a:solidFill>
                  <a:srgbClr val="8C52FF"/>
                </a:solidFill>
                <a:latin typeface="Canva Sans"/>
              </a:rPr>
              <a:t> </a:t>
            </a:r>
            <a:r>
              <a:rPr lang="en-US" sz="9000">
                <a:solidFill>
                  <a:srgbClr val="FFFFFF"/>
                </a:solidFill>
                <a:latin typeface="Canva Sans"/>
              </a:rPr>
              <a:t>O</a:t>
            </a:r>
            <a:r>
              <a:rPr lang="en-US" sz="9000">
                <a:solidFill>
                  <a:srgbClr val="8C52FF"/>
                </a:solidFill>
                <a:latin typeface="Canva Sans"/>
              </a:rPr>
              <a:t>f Tables</a:t>
            </a:r>
          </a:p>
        </p:txBody>
      </p:sp>
      <p:pic>
        <p:nvPicPr>
          <p:cNvPr id="8"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a:xfrm>
            <a:off x="13686393" y="74665"/>
            <a:ext cx="4601607" cy="12217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14428364" y="0"/>
            <a:ext cx="3859636" cy="10287000"/>
            <a:chOff x="0" y="0"/>
            <a:chExt cx="1408006" cy="3752725"/>
          </a:xfrm>
        </p:grpSpPr>
        <p:sp>
          <p:nvSpPr>
            <p:cNvPr id="3" name="Freeform 3"/>
            <p:cNvSpPr/>
            <p:nvPr/>
          </p:nvSpPr>
          <p:spPr>
            <a:xfrm>
              <a:off x="0" y="0"/>
              <a:ext cx="1408006" cy="3752726"/>
            </a:xfrm>
            <a:custGeom>
              <a:avLst/>
              <a:gdLst/>
              <a:ahLst/>
              <a:cxnLst/>
              <a:rect l="l" t="t" r="r" b="b"/>
              <a:pathLst>
                <a:path w="1408006" h="3752726">
                  <a:moveTo>
                    <a:pt x="0" y="0"/>
                  </a:moveTo>
                  <a:lnTo>
                    <a:pt x="1408006" y="0"/>
                  </a:lnTo>
                  <a:lnTo>
                    <a:pt x="1408006" y="3752726"/>
                  </a:lnTo>
                  <a:lnTo>
                    <a:pt x="0" y="3752726"/>
                  </a:lnTo>
                  <a:close/>
                </a:path>
              </a:pathLst>
            </a:custGeom>
            <a:solidFill>
              <a:srgbClr val="8C52FF"/>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873" y="137617"/>
            <a:ext cx="919827" cy="891083"/>
          </a:xfrm>
          <a:prstGeom prst="rect">
            <a:avLst/>
          </a:prstGeom>
        </p:spPr>
      </p:pic>
      <p:pic>
        <p:nvPicPr>
          <p:cNvPr id="5"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a:xfrm>
            <a:off x="13207094" y="0"/>
            <a:ext cx="5080906" cy="1348959"/>
          </a:xfrm>
          <a:prstGeom prst="rect">
            <a:avLst/>
          </a:prstGeom>
        </p:spPr>
      </p:pic>
      <p:pic>
        <p:nvPicPr>
          <p:cNvPr id="6" name="Picture 6"/>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a:xfrm>
            <a:off x="715744" y="3140006"/>
            <a:ext cx="13200161" cy="6118294"/>
          </a:xfrm>
          <a:prstGeom prst="rect">
            <a:avLst/>
          </a:prstGeom>
        </p:spPr>
      </p:pic>
      <p:sp>
        <p:nvSpPr>
          <p:cNvPr id="7" name="TextBox 7"/>
          <p:cNvSpPr txBox="1"/>
          <p:nvPr/>
        </p:nvSpPr>
        <p:spPr>
          <a:xfrm>
            <a:off x="12576109" y="1441072"/>
            <a:ext cx="3704511" cy="934720"/>
          </a:xfrm>
          <a:prstGeom prst="rect">
            <a:avLst/>
          </a:prstGeom>
        </p:spPr>
        <p:txBody>
          <a:bodyPr lIns="0" tIns="0" rIns="0" bIns="0" rtlCol="0" anchor="t">
            <a:spAutoFit/>
          </a:bodyPr>
          <a:lstStyle/>
          <a:p>
            <a:pPr algn="ctr">
              <a:lnSpc>
                <a:spcPts val="7279"/>
              </a:lnSpc>
            </a:pPr>
            <a:r>
              <a:rPr lang="en-US" sz="5199">
                <a:solidFill>
                  <a:srgbClr val="8C52FF"/>
                </a:solidFill>
                <a:latin typeface="Canva Sans"/>
              </a:rPr>
              <a:t>Initial </a:t>
            </a:r>
            <a:r>
              <a:rPr lang="en-US" sz="5199">
                <a:solidFill>
                  <a:srgbClr val="FFFFFF"/>
                </a:solidFill>
                <a:latin typeface="Canva Sans"/>
              </a:rPr>
              <a:t>Table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0" y="7803252"/>
            <a:ext cx="18288000" cy="3585932"/>
            <a:chOff x="0" y="0"/>
            <a:chExt cx="6671512" cy="1308158"/>
          </a:xfrm>
        </p:grpSpPr>
        <p:sp>
          <p:nvSpPr>
            <p:cNvPr id="3" name="Freeform 3"/>
            <p:cNvSpPr/>
            <p:nvPr/>
          </p:nvSpPr>
          <p:spPr>
            <a:xfrm>
              <a:off x="0" y="0"/>
              <a:ext cx="6671512" cy="1308158"/>
            </a:xfrm>
            <a:custGeom>
              <a:avLst/>
              <a:gdLst/>
              <a:ahLst/>
              <a:cxnLst/>
              <a:rect l="l" t="t" r="r" b="b"/>
              <a:pathLst>
                <a:path w="6671512" h="1308158">
                  <a:moveTo>
                    <a:pt x="0" y="0"/>
                  </a:moveTo>
                  <a:lnTo>
                    <a:pt x="6671512" y="0"/>
                  </a:lnTo>
                  <a:lnTo>
                    <a:pt x="6671512" y="1308158"/>
                  </a:lnTo>
                  <a:lnTo>
                    <a:pt x="0" y="1308158"/>
                  </a:lnTo>
                  <a:close/>
                </a:path>
              </a:pathLst>
            </a:custGeom>
            <a:solidFill>
              <a:srgbClr val="8C52FF"/>
            </a:solidFill>
          </p:spPr>
        </p:sp>
      </p:grpSp>
      <p:pic>
        <p:nvPicPr>
          <p:cNvPr id="4" name="Picture 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0" y="0"/>
            <a:ext cx="4388827" cy="1165215"/>
          </a:xfrm>
          <a:prstGeom prst="rect">
            <a:avLst/>
          </a:prstGeom>
        </p:spPr>
      </p:pic>
      <p:pic>
        <p:nvPicPr>
          <p:cNvPr id="5" name="Picture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2091986" y="1871389"/>
            <a:ext cx="14104027" cy="5225689"/>
          </a:xfrm>
          <a:prstGeom prst="rect">
            <a:avLst/>
          </a:prstGeom>
        </p:spPr>
      </p:pic>
      <p:sp>
        <p:nvSpPr>
          <p:cNvPr id="6" name="TextBox 6"/>
          <p:cNvSpPr txBox="1"/>
          <p:nvPr/>
        </p:nvSpPr>
        <p:spPr>
          <a:xfrm>
            <a:off x="7291745" y="8323580"/>
            <a:ext cx="3704511" cy="934720"/>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Initial Table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F4FD"/>
        </a:solidFill>
        <a:effectLst/>
      </p:bgPr>
    </p:bg>
    <p:spTree>
      <p:nvGrpSpPr>
        <p:cNvPr id="1" name=""/>
        <p:cNvGrpSpPr/>
        <p:nvPr/>
      </p:nvGrpSpPr>
      <p:grpSpPr>
        <a:xfrm>
          <a:off x="0" y="0"/>
          <a:ext cx="0" cy="0"/>
          <a:chOff x="0" y="0"/>
          <a:chExt cx="0" cy="0"/>
        </a:xfrm>
      </p:grpSpPr>
      <p:grpSp>
        <p:nvGrpSpPr>
          <p:cNvPr id="2" name="Group 2"/>
          <p:cNvGrpSpPr/>
          <p:nvPr/>
        </p:nvGrpSpPr>
        <p:grpSpPr>
          <a:xfrm>
            <a:off x="0" y="-1010380"/>
            <a:ext cx="18288000" cy="3585932"/>
            <a:chOff x="0" y="0"/>
            <a:chExt cx="6671512" cy="1308158"/>
          </a:xfrm>
        </p:grpSpPr>
        <p:sp>
          <p:nvSpPr>
            <p:cNvPr id="3" name="Freeform 3"/>
            <p:cNvSpPr/>
            <p:nvPr/>
          </p:nvSpPr>
          <p:spPr>
            <a:xfrm>
              <a:off x="0" y="0"/>
              <a:ext cx="6671512" cy="1308158"/>
            </a:xfrm>
            <a:custGeom>
              <a:avLst/>
              <a:gdLst/>
              <a:ahLst/>
              <a:cxnLst/>
              <a:rect l="l" t="t" r="r" b="b"/>
              <a:pathLst>
                <a:path w="6671512" h="1308158">
                  <a:moveTo>
                    <a:pt x="0" y="0"/>
                  </a:moveTo>
                  <a:lnTo>
                    <a:pt x="6671512" y="0"/>
                  </a:lnTo>
                  <a:lnTo>
                    <a:pt x="6671512" y="1308158"/>
                  </a:lnTo>
                  <a:lnTo>
                    <a:pt x="0" y="1308158"/>
                  </a:lnTo>
                  <a:close/>
                </a:path>
              </a:pathLst>
            </a:custGeom>
            <a:solidFill>
              <a:srgbClr val="8C52FF"/>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3201965" cy="85010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829543" y="3236631"/>
            <a:ext cx="15028135" cy="6398739"/>
          </a:xfrm>
          <a:prstGeom prst="rect">
            <a:avLst/>
          </a:prstGeom>
        </p:spPr>
      </p:pic>
      <p:sp>
        <p:nvSpPr>
          <p:cNvPr id="6" name="TextBox 6"/>
          <p:cNvSpPr txBox="1"/>
          <p:nvPr/>
        </p:nvSpPr>
        <p:spPr>
          <a:xfrm>
            <a:off x="7570198" y="611136"/>
            <a:ext cx="3546824" cy="1526539"/>
          </a:xfrm>
          <a:prstGeom prst="rect">
            <a:avLst/>
          </a:prstGeom>
        </p:spPr>
        <p:txBody>
          <a:bodyPr lIns="0" tIns="0" rIns="0" bIns="0" rtlCol="0" anchor="t">
            <a:spAutoFit/>
          </a:bodyPr>
          <a:lstStyle/>
          <a:p>
            <a:pPr algn="ctr">
              <a:lnSpc>
                <a:spcPts val="12460"/>
              </a:lnSpc>
            </a:pPr>
            <a:r>
              <a:rPr lang="en-US" sz="8900">
                <a:solidFill>
                  <a:srgbClr val="FEFEFD"/>
                </a:solidFill>
                <a:latin typeface="Canva Student Font"/>
              </a:rPr>
              <a:t> Diagram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807693"/>
            <a:chOff x="0" y="0"/>
            <a:chExt cx="6674770" cy="2119697"/>
          </a:xfrm>
        </p:grpSpPr>
        <p:sp>
          <p:nvSpPr>
            <p:cNvPr id="3" name="Freeform 3"/>
            <p:cNvSpPr/>
            <p:nvPr/>
          </p:nvSpPr>
          <p:spPr>
            <a:xfrm>
              <a:off x="0" y="0"/>
              <a:ext cx="6674769" cy="2119697"/>
            </a:xfrm>
            <a:custGeom>
              <a:avLst/>
              <a:gdLst/>
              <a:ahLst/>
              <a:cxnLst/>
              <a:rect l="l" t="t" r="r" b="b"/>
              <a:pathLst>
                <a:path w="6674769" h="2119697">
                  <a:moveTo>
                    <a:pt x="0" y="0"/>
                  </a:moveTo>
                  <a:lnTo>
                    <a:pt x="6674769" y="0"/>
                  </a:lnTo>
                  <a:lnTo>
                    <a:pt x="6674769" y="2119697"/>
                  </a:lnTo>
                  <a:lnTo>
                    <a:pt x="0" y="2119697"/>
                  </a:lnTo>
                  <a:close/>
                </a:path>
              </a:pathLst>
            </a:custGeom>
            <a:solidFill>
              <a:srgbClr val="ECF4FD"/>
            </a:solidFill>
          </p:spPr>
        </p:sp>
      </p:grpSp>
      <p:grpSp>
        <p:nvGrpSpPr>
          <p:cNvPr id="4" name="Group 4"/>
          <p:cNvGrpSpPr/>
          <p:nvPr/>
        </p:nvGrpSpPr>
        <p:grpSpPr>
          <a:xfrm>
            <a:off x="-1776230" y="-3008828"/>
            <a:ext cx="5243810" cy="524381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C52FF"/>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87443">
            <a:off x="13049798" y="27577"/>
            <a:ext cx="11179774" cy="351654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987443">
            <a:off x="14481197" y="-1015830"/>
            <a:ext cx="6323497" cy="1989027"/>
          </a:xfrm>
          <a:prstGeom prst="rect">
            <a:avLst/>
          </a:prstGeom>
        </p:spPr>
      </p:pic>
      <p:grpSp>
        <p:nvGrpSpPr>
          <p:cNvPr id="8" name="Group 8"/>
          <p:cNvGrpSpPr/>
          <p:nvPr/>
        </p:nvGrpSpPr>
        <p:grpSpPr>
          <a:xfrm>
            <a:off x="1742411" y="8484344"/>
            <a:ext cx="323636" cy="323636"/>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F4FD"/>
            </a:solidFill>
          </p:spPr>
        </p:sp>
      </p:grpSp>
      <p:pic>
        <p:nvPicPr>
          <p:cNvPr id="10" name="Picture 1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a:xfrm>
            <a:off x="0" y="8721827"/>
            <a:ext cx="5895280" cy="1565173"/>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904229" y="2903847"/>
            <a:ext cx="5977666" cy="5273185"/>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705674" y="2903847"/>
            <a:ext cx="5976276" cy="5273185"/>
          </a:xfrm>
          <a:prstGeom prst="rect">
            <a:avLst/>
          </a:prstGeom>
        </p:spPr>
      </p:pic>
      <p:sp>
        <p:nvSpPr>
          <p:cNvPr id="13" name="TextBox 13"/>
          <p:cNvSpPr txBox="1"/>
          <p:nvPr/>
        </p:nvSpPr>
        <p:spPr>
          <a:xfrm>
            <a:off x="4954535" y="742948"/>
            <a:ext cx="7438430" cy="1042902"/>
          </a:xfrm>
          <a:prstGeom prst="rect">
            <a:avLst/>
          </a:prstGeom>
        </p:spPr>
        <p:txBody>
          <a:bodyPr lIns="0" tIns="0" rIns="0" bIns="0" rtlCol="0" anchor="t">
            <a:spAutoFit/>
          </a:bodyPr>
          <a:lstStyle/>
          <a:p>
            <a:pPr algn="ctr">
              <a:lnSpc>
                <a:spcPts val="8142"/>
              </a:lnSpc>
            </a:pPr>
            <a:r>
              <a:rPr lang="en-US" sz="5815">
                <a:solidFill>
                  <a:srgbClr val="8C52FF"/>
                </a:solidFill>
                <a:latin typeface="Canva Sans"/>
              </a:rPr>
              <a:t>Triggers &amp; Procedure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31313"/>
            <a:ext cx="18288000" cy="4119596"/>
            <a:chOff x="0" y="0"/>
            <a:chExt cx="6674770" cy="1503573"/>
          </a:xfrm>
        </p:grpSpPr>
        <p:sp>
          <p:nvSpPr>
            <p:cNvPr id="3" name="Freeform 3"/>
            <p:cNvSpPr/>
            <p:nvPr/>
          </p:nvSpPr>
          <p:spPr>
            <a:xfrm>
              <a:off x="0" y="0"/>
              <a:ext cx="6674769" cy="1503573"/>
            </a:xfrm>
            <a:custGeom>
              <a:avLst/>
              <a:gdLst/>
              <a:ahLst/>
              <a:cxnLst/>
              <a:rect l="l" t="t" r="r" b="b"/>
              <a:pathLst>
                <a:path w="6674769" h="1503573">
                  <a:moveTo>
                    <a:pt x="0" y="0"/>
                  </a:moveTo>
                  <a:lnTo>
                    <a:pt x="6674769" y="0"/>
                  </a:lnTo>
                  <a:lnTo>
                    <a:pt x="6674769" y="1503573"/>
                  </a:lnTo>
                  <a:lnTo>
                    <a:pt x="0" y="1503573"/>
                  </a:lnTo>
                  <a:close/>
                </a:path>
              </a:pathLst>
            </a:custGeom>
            <a:solidFill>
              <a:srgbClr val="ECF4FD"/>
            </a:solidFill>
          </p:spPr>
        </p:sp>
      </p:grpSp>
      <p:grpSp>
        <p:nvGrpSpPr>
          <p:cNvPr id="4" name="Group 4"/>
          <p:cNvGrpSpPr/>
          <p:nvPr/>
        </p:nvGrpSpPr>
        <p:grpSpPr>
          <a:xfrm>
            <a:off x="0" y="-1413398"/>
            <a:ext cx="18596642" cy="3585932"/>
            <a:chOff x="0" y="0"/>
            <a:chExt cx="6784105" cy="1308158"/>
          </a:xfrm>
        </p:grpSpPr>
        <p:sp>
          <p:nvSpPr>
            <p:cNvPr id="5" name="Freeform 5"/>
            <p:cNvSpPr/>
            <p:nvPr/>
          </p:nvSpPr>
          <p:spPr>
            <a:xfrm>
              <a:off x="0" y="0"/>
              <a:ext cx="6784105" cy="1308158"/>
            </a:xfrm>
            <a:custGeom>
              <a:avLst/>
              <a:gdLst/>
              <a:ahLst/>
              <a:cxnLst/>
              <a:rect l="l" t="t" r="r" b="b"/>
              <a:pathLst>
                <a:path w="6784105" h="1308158">
                  <a:moveTo>
                    <a:pt x="0" y="0"/>
                  </a:moveTo>
                  <a:lnTo>
                    <a:pt x="6784105" y="0"/>
                  </a:lnTo>
                  <a:lnTo>
                    <a:pt x="6784105" y="1308158"/>
                  </a:lnTo>
                  <a:lnTo>
                    <a:pt x="0" y="1308158"/>
                  </a:lnTo>
                  <a:close/>
                </a:path>
              </a:pathLst>
            </a:custGeom>
            <a:solidFill>
              <a:srgbClr val="8C52FF"/>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159009" y="26645"/>
            <a:ext cx="4128991" cy="1118479"/>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064496" y="2550098"/>
            <a:ext cx="14731518" cy="7177662"/>
          </a:xfrm>
          <a:prstGeom prst="rect">
            <a:avLst/>
          </a:prstGeom>
        </p:spPr>
      </p:pic>
      <p:sp>
        <p:nvSpPr>
          <p:cNvPr id="8" name="TextBox 8"/>
          <p:cNvSpPr txBox="1"/>
          <p:nvPr/>
        </p:nvSpPr>
        <p:spPr>
          <a:xfrm>
            <a:off x="406442" y="423960"/>
            <a:ext cx="8109026" cy="1047555"/>
          </a:xfrm>
          <a:prstGeom prst="rect">
            <a:avLst/>
          </a:prstGeom>
        </p:spPr>
        <p:txBody>
          <a:bodyPr lIns="0" tIns="0" rIns="0" bIns="0" rtlCol="0" anchor="t">
            <a:spAutoFit/>
          </a:bodyPr>
          <a:lstStyle/>
          <a:p>
            <a:pPr algn="ctr">
              <a:lnSpc>
                <a:spcPts val="8142"/>
              </a:lnSpc>
            </a:pPr>
            <a:r>
              <a:rPr lang="en-US" sz="5815">
                <a:solidFill>
                  <a:srgbClr val="FFFFFF"/>
                </a:solidFill>
                <a:latin typeface="Canva Sans"/>
              </a:rPr>
              <a:t>Functions &amp; Procedure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148</Words>
  <Application>Microsoft Office PowerPoint</Application>
  <PresentationFormat>Custom</PresentationFormat>
  <Paragraphs>37</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Roboto Condensed Bold</vt:lpstr>
      <vt:lpstr>Calibri</vt:lpstr>
      <vt:lpstr>Canva Sans</vt:lpstr>
      <vt:lpstr>Rubik Bold</vt:lpstr>
      <vt:lpstr>Roboto Condensed</vt:lpstr>
      <vt:lpstr>Arial</vt:lpstr>
      <vt:lpstr>Rubik</vt:lpstr>
      <vt:lpstr>Canva Student Font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Management System</dc:title>
  <cp:lastModifiedBy>Disha Shah</cp:lastModifiedBy>
  <cp:revision>4</cp:revision>
  <dcterms:created xsi:type="dcterms:W3CDTF">2006-08-16T00:00:00Z</dcterms:created>
  <dcterms:modified xsi:type="dcterms:W3CDTF">2022-10-11T19:37:20Z</dcterms:modified>
  <dc:identifier>DAFMNOOF1Ig</dc:identifier>
</cp:coreProperties>
</file>